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6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Litt om arbeidsmarkedet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1124744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Arbeidsmarkedspolitikk</a:t>
            </a:r>
            <a:endParaRPr lang="nb-NO" sz="3200" dirty="0">
              <a:solidFill>
                <a:srgbClr val="6A986B"/>
              </a:solidFill>
            </a:endParaRPr>
          </a:p>
          <a:p>
            <a:pPr lvl="0"/>
            <a:endParaRPr lang="nb-NO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Institusjonelle forhold i det norske </a:t>
            </a:r>
            <a:r>
              <a:rPr lang="nb-NO" sz="2400" b="1" dirty="0" smtClean="0"/>
              <a:t>arbeidsmarkedet</a:t>
            </a:r>
          </a:p>
          <a:p>
            <a:pPr lvl="1"/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Arbeidsmarkedstiltak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0795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260648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Arbeidsmarkedets </a:t>
            </a:r>
            <a:r>
              <a:rPr lang="nb-NO" sz="3200" b="1" dirty="0" smtClean="0">
                <a:solidFill>
                  <a:srgbClr val="6A986B"/>
                </a:solidFill>
              </a:rPr>
              <a:t>sentrale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samfunnsøkonomiske </a:t>
            </a:r>
            <a:r>
              <a:rPr lang="nb-NO" sz="3200" b="1" dirty="0">
                <a:solidFill>
                  <a:srgbClr val="6A986B"/>
                </a:solidFill>
              </a:rPr>
              <a:t>stilling</a:t>
            </a:r>
            <a:endParaRPr lang="nb-NO" sz="3200" dirty="0">
              <a:solidFill>
                <a:srgbClr val="6A986B"/>
              </a:solidFill>
            </a:endParaRPr>
          </a:p>
          <a:p>
            <a:pPr lvl="0"/>
            <a:endParaRPr lang="nb-NO" dirty="0" smtClean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 smtClean="0"/>
              <a:t>Det </a:t>
            </a:r>
            <a:r>
              <a:rPr lang="nb-NO" sz="2000" dirty="0"/>
              <a:t>er meget stort (men er egentlig et stort antall delmarkeder).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Det kobler sammen mikroaktørene på en fundamental måte, jf. figur 1.4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Dets funksjonsmåte har stor betydning for inntektsfordelingen i samfunnet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Det er spesielt fordi det er mennesker som selger «seg selv».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For mange har det stor betydning for at de skal kunne få «realisert seg selv»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Dets funksjonsmåte har stor betydning for å utnyttet de enkeltes kreative og intellektuelle evner og få «rett person på rett plass».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/>
              <a:t>Tilsvarende har dets funksjonsmåte stor betydning i forbindelse med to sentrale tema i økonomisk politikk; arbeidsløshet </a:t>
            </a:r>
            <a:r>
              <a:rPr lang="nb-NO" sz="2000"/>
              <a:t>og </a:t>
            </a:r>
            <a:r>
              <a:rPr lang="nb-NO" sz="2000" smtClean="0"/>
              <a:t>inflasjon</a:t>
            </a:r>
            <a:r>
              <a:rPr lang="nb-NO" sz="2000" smtClean="0"/>
              <a:t>.</a:t>
            </a:r>
            <a:endParaRPr lang="nb-NO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Dets funksjonsmåte har også stor betydning for hvor store de samfunnsøkonomiske ulempene av beskatning av arbeidskraft er.</a:t>
            </a:r>
          </a:p>
        </p:txBody>
      </p:sp>
    </p:spTree>
    <p:extLst>
      <p:ext uri="{BB962C8B-B14F-4D97-AF65-F5344CB8AC3E}">
        <p14:creationId xmlns:p14="http://schemas.microsoft.com/office/powerpoint/2010/main" val="388292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6" y="943808"/>
            <a:ext cx="5184576" cy="520185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59632" y="332656"/>
            <a:ext cx="6597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Arbeidsmarkedet uten organisasjoner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638132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6.1 </a:t>
            </a:r>
            <a:r>
              <a:rPr lang="nb-NO" dirty="0" err="1" smtClean="0"/>
              <a:t>Likevektsdannelse</a:t>
            </a:r>
            <a:r>
              <a:rPr lang="nb-NO" dirty="0" smtClean="0"/>
              <a:t> </a:t>
            </a:r>
            <a:r>
              <a:rPr lang="nb-NO" dirty="0"/>
              <a:t>i arbeidsmarkedet uten organisasjoner</a:t>
            </a:r>
          </a:p>
        </p:txBody>
      </p:sp>
    </p:spTree>
    <p:extLst>
      <p:ext uri="{BB962C8B-B14F-4D97-AF65-F5344CB8AC3E}">
        <p14:creationId xmlns:p14="http://schemas.microsoft.com/office/powerpoint/2010/main" val="393519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5" y="930787"/>
            <a:ext cx="5760638" cy="53477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59632" y="332656"/>
            <a:ext cx="612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Arbeidsmarkedet i tilfelle monopol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638132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6.2 </a:t>
            </a:r>
            <a:r>
              <a:rPr lang="nb-NO" dirty="0"/>
              <a:t>Virkningene av en fagforening som utnytter sin monopolstilling</a:t>
            </a:r>
          </a:p>
        </p:txBody>
      </p:sp>
    </p:spTree>
    <p:extLst>
      <p:ext uri="{BB962C8B-B14F-4D97-AF65-F5344CB8AC3E}">
        <p14:creationId xmlns:p14="http://schemas.microsoft.com/office/powerpoint/2010/main" val="415855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4760"/>
            <a:ext cx="5472608" cy="504848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59632" y="332656"/>
            <a:ext cx="6510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Arbeidsmarkedet i tilfelle monopsoni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606506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6.3 </a:t>
            </a:r>
            <a:r>
              <a:rPr lang="nb-NO" dirty="0"/>
              <a:t>Virkningene av en arbeidsgiversammenslutning som utnytter sin monopsonimakt</a:t>
            </a:r>
          </a:p>
        </p:txBody>
      </p:sp>
    </p:spTree>
    <p:extLst>
      <p:ext uri="{BB962C8B-B14F-4D97-AF65-F5344CB8AC3E}">
        <p14:creationId xmlns:p14="http://schemas.microsoft.com/office/powerpoint/2010/main" val="127236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72035"/>
            <a:ext cx="6192688" cy="547536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59632" y="33265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Bilateralt monopol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630002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6.4 </a:t>
            </a:r>
            <a:r>
              <a:rPr lang="nb-NO" dirty="0"/>
              <a:t>Bilateralt monopol i arbeidsmarkedet</a:t>
            </a:r>
          </a:p>
        </p:txBody>
      </p:sp>
    </p:spTree>
    <p:extLst>
      <p:ext uri="{BB962C8B-B14F-4D97-AF65-F5344CB8AC3E}">
        <p14:creationId xmlns:p14="http://schemas.microsoft.com/office/powerpoint/2010/main" val="202380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9632" y="33265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Arbeidsstyrken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60212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6.5 </a:t>
            </a:r>
            <a:r>
              <a:rPr lang="nb-NO" dirty="0"/>
              <a:t>Klassifikasjon av befolkningen i et land etter arbeidsmarkeds-status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4151"/>
            <a:ext cx="8352928" cy="44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79948" y="268641"/>
            <a:ext cx="8440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Ulike former for arbeidsløshet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436097" y="2545349"/>
            <a:ext cx="35283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Klassisk arbeidsløshet</a:t>
            </a:r>
            <a:endParaRPr lang="nb-NO" sz="200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Keynesiansk arbeidsløshet</a:t>
            </a:r>
            <a:endParaRPr lang="nb-NO" sz="200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Friksjonsarbeidsløshet</a:t>
            </a:r>
            <a:endParaRPr lang="nb-NO" sz="200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Strukturarbeidsløshet</a:t>
            </a: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8" y="1210153"/>
            <a:ext cx="4752528" cy="4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9990"/>
            <a:ext cx="3709012" cy="544606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59632" y="26064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Beveridge</a:t>
            </a:r>
            <a:r>
              <a:rPr lang="nb-NO" sz="3200" b="1" dirty="0">
                <a:solidFill>
                  <a:srgbClr val="6A986B"/>
                </a:solidFill>
              </a:rPr>
              <a:t>-kurven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5536" y="637203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6.6 </a:t>
            </a:r>
            <a:r>
              <a:rPr lang="nb-NO" dirty="0" err="1"/>
              <a:t>Beveridge</a:t>
            </a:r>
            <a:r>
              <a:rPr lang="nb-NO" dirty="0"/>
              <a:t>-kurver for Norge 1980–2010</a:t>
            </a:r>
          </a:p>
        </p:txBody>
      </p:sp>
    </p:spTree>
    <p:extLst>
      <p:ext uri="{BB962C8B-B14F-4D97-AF65-F5344CB8AC3E}">
        <p14:creationId xmlns:p14="http://schemas.microsoft.com/office/powerpoint/2010/main" val="127408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214</Words>
  <Application>Microsoft Office PowerPoint</Application>
  <PresentationFormat>Skjermfremvisning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Kapittel 6 Litt om arbeidsmarkedet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49</cp:revision>
  <dcterms:created xsi:type="dcterms:W3CDTF">2017-01-21T06:57:52Z</dcterms:created>
  <dcterms:modified xsi:type="dcterms:W3CDTF">2017-02-02T15:00:47Z</dcterms:modified>
</cp:coreProperties>
</file>